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48"/>
  </p:notesMasterIdLst>
  <p:sldIdLst>
    <p:sldId id="256" r:id="rId2"/>
    <p:sldId id="317" r:id="rId3"/>
    <p:sldId id="319" r:id="rId4"/>
    <p:sldId id="361" r:id="rId5"/>
    <p:sldId id="360" r:id="rId6"/>
    <p:sldId id="359" r:id="rId7"/>
    <p:sldId id="338" r:id="rId8"/>
    <p:sldId id="372" r:id="rId9"/>
    <p:sldId id="373" r:id="rId10"/>
    <p:sldId id="316" r:id="rId11"/>
    <p:sldId id="374" r:id="rId12"/>
    <p:sldId id="315" r:id="rId13"/>
    <p:sldId id="333" r:id="rId14"/>
    <p:sldId id="321" r:id="rId15"/>
    <p:sldId id="322" r:id="rId16"/>
    <p:sldId id="323" r:id="rId17"/>
    <p:sldId id="324" r:id="rId18"/>
    <p:sldId id="325" r:id="rId19"/>
    <p:sldId id="326" r:id="rId20"/>
    <p:sldId id="328" r:id="rId21"/>
    <p:sldId id="329" r:id="rId22"/>
    <p:sldId id="330" r:id="rId23"/>
    <p:sldId id="331" r:id="rId24"/>
    <p:sldId id="260" r:id="rId25"/>
    <p:sldId id="370" r:id="rId26"/>
    <p:sldId id="332" r:id="rId27"/>
    <p:sldId id="371" r:id="rId28"/>
    <p:sldId id="258" r:id="rId29"/>
    <p:sldId id="358" r:id="rId30"/>
    <p:sldId id="259" r:id="rId31"/>
    <p:sldId id="334" r:id="rId32"/>
    <p:sldId id="335" r:id="rId33"/>
    <p:sldId id="369" r:id="rId34"/>
    <p:sldId id="340" r:id="rId35"/>
    <p:sldId id="364" r:id="rId36"/>
    <p:sldId id="354" r:id="rId37"/>
    <p:sldId id="341" r:id="rId38"/>
    <p:sldId id="367" r:id="rId39"/>
    <p:sldId id="368" r:id="rId40"/>
    <p:sldId id="347" r:id="rId41"/>
    <p:sldId id="348" r:id="rId42"/>
    <p:sldId id="342" r:id="rId43"/>
    <p:sldId id="349" r:id="rId44"/>
    <p:sldId id="351" r:id="rId45"/>
    <p:sldId id="352" r:id="rId46"/>
    <p:sldId id="353" r:id="rId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настасия Максимовская" initials="АМ" lastIdx="1" clrIdx="0">
    <p:extLst>
      <p:ext uri="{19B8F6BF-5375-455C-9EA6-DF929625EA0E}">
        <p15:presenceInfo xmlns:p15="http://schemas.microsoft.com/office/powerpoint/2012/main" userId="98f8556997b364a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55D10-D7F0-204C-9901-912504E3FE8D}" type="datetimeFigureOut">
              <a:rPr lang="ru-RU" smtClean="0"/>
              <a:t>26.11.2022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754D8-A149-FB4B-9380-F075085BA3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20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Распределение </a:t>
            </a:r>
            <a:r>
              <a:rPr lang="ru-RU" dirty="0" err="1"/>
              <a:t>дирихле</a:t>
            </a:r>
            <a:r>
              <a:rPr lang="ru-RU" dirty="0"/>
              <a:t>, сопряженное распределение для </a:t>
            </a:r>
            <a:r>
              <a:rPr lang="ru-RU" dirty="0" err="1"/>
              <a:t>мульиномиального</a:t>
            </a:r>
            <a:r>
              <a:rPr lang="ru-RU" dirty="0"/>
              <a:t>, по факту – вероятность вероятности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754D8-A149-FB4B-9380-F075085BA3E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5693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Пример: в </a:t>
            </a:r>
            <a:r>
              <a:rPr lang="en-US" dirty="0"/>
              <a:t>cs </a:t>
            </a:r>
            <a:r>
              <a:rPr lang="ru-RU" dirty="0"/>
              <a:t>никто не </a:t>
            </a:r>
            <a:r>
              <a:rPr lang="ru-RU" dirty="0" err="1"/>
              <a:t>ищзеи</a:t>
            </a:r>
            <a:r>
              <a:rPr lang="ru-RU" dirty="0"/>
              <a:t> компьютерщиков – ищут фронт, </a:t>
            </a:r>
            <a:r>
              <a:rPr lang="ru-RU" dirty="0" err="1"/>
              <a:t>бэк</a:t>
            </a:r>
            <a:r>
              <a:rPr lang="ru-RU" dirty="0"/>
              <a:t>, </a:t>
            </a:r>
            <a:r>
              <a:rPr lang="ru-RU" dirty="0" err="1"/>
              <a:t>мобилку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754D8-A149-FB4B-9380-F075085BA3E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767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185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11/26/22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521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11/26/22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544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11/26/22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175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11/26/22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653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11/26/22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68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11/26/22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1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11/26/22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71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11/26/22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91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821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474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060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8" r:id="rId6"/>
    <p:sldLayoutId id="2147483733" r:id="rId7"/>
    <p:sldLayoutId id="2147483734" r:id="rId8"/>
    <p:sldLayoutId id="2147483735" r:id="rId9"/>
    <p:sldLayoutId id="2147483737" r:id="rId10"/>
    <p:sldLayoutId id="214748373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jukebox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Изображение выглядит как ноутбук, стол&#10;&#10;Автоматически созданное описание">
            <a:extLst>
              <a:ext uri="{FF2B5EF4-FFF2-40B4-BE49-F238E27FC236}">
                <a16:creationId xmlns:a16="http://schemas.microsoft.com/office/drawing/2014/main" id="{41F513AD-BA3E-4364-AF7B-016F11428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1" b="13349"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350DF9-04E5-7041-A5BB-20857AAC1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Your options in Data Science</a:t>
            </a:r>
            <a:endParaRPr lang="ru-RU" sz="4800" dirty="0">
              <a:solidFill>
                <a:srgbClr val="FFFFFF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721946-B8DF-3144-A929-8878B40426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n-US" sz="1500" dirty="0" err="1">
                <a:solidFill>
                  <a:srgbClr val="FFFFFF"/>
                </a:solidFill>
              </a:rPr>
              <a:t>Maximovsakaya</a:t>
            </a:r>
            <a:endParaRPr lang="en-US" sz="1500" dirty="0">
              <a:solidFill>
                <a:srgbClr val="FFFFFF"/>
              </a:solidFill>
            </a:endParaRPr>
          </a:p>
          <a:p>
            <a:r>
              <a:rPr lang="en-US" sz="1500" dirty="0" err="1">
                <a:solidFill>
                  <a:srgbClr val="FFFFFF"/>
                </a:solidFill>
              </a:rPr>
              <a:t>anastasia</a:t>
            </a:r>
            <a:endParaRPr lang="ru-RU" sz="15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8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A3405-91EC-9544-B59B-BEFE9771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6000" dirty="0"/>
              <a:t>Terminology</a:t>
            </a:r>
            <a:r>
              <a:rPr lang="ru-RU" sz="6000" dirty="0"/>
              <a:t> </a:t>
            </a:r>
            <a:r>
              <a:rPr lang="en-US" sz="6000" dirty="0"/>
              <a:t>and interviews</a:t>
            </a:r>
            <a:endParaRPr lang="ru-RU" sz="6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D1B76E-0C19-F947-B85C-4BB46C68F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964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435622-B4A2-699B-A2D0-3270FE51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system design intro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E4062E-DDCF-27F2-BEB6-E2C8D0068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1145"/>
            <a:ext cx="10058400" cy="4680252"/>
          </a:xfrm>
        </p:spPr>
        <p:txBody>
          <a:bodyPr anchor="t"/>
          <a:lstStyle/>
          <a:p>
            <a:pPr marL="457200" indent="-457200">
              <a:buSzPct val="99000"/>
              <a:buFont typeface="+mj-lt"/>
              <a:buAutoNum type="arabicPeriod"/>
            </a:pPr>
            <a:r>
              <a:rPr lang="en-US" dirty="0"/>
              <a:t>Problem statement</a:t>
            </a:r>
          </a:p>
          <a:p>
            <a:pPr marL="457200" indent="-457200">
              <a:buSzPct val="99000"/>
              <a:buFont typeface="+mj-lt"/>
              <a:buAutoNum type="arabicPeriod"/>
            </a:pPr>
            <a:r>
              <a:rPr lang="en-US" dirty="0"/>
              <a:t>KPI and limitations</a:t>
            </a:r>
          </a:p>
          <a:p>
            <a:pPr marL="457200" indent="-457200">
              <a:lnSpc>
                <a:spcPct val="100000"/>
              </a:lnSpc>
              <a:buSzPct val="99000"/>
              <a:buFont typeface="+mj-lt"/>
              <a:buAutoNum type="arabicPeriod"/>
            </a:pPr>
            <a:r>
              <a:rPr lang="en-US" dirty="0"/>
              <a:t>Baseline</a:t>
            </a:r>
            <a:r>
              <a:rPr lang="ru-RU" dirty="0"/>
              <a:t> (</a:t>
            </a:r>
            <a:r>
              <a:rPr lang="en" dirty="0"/>
              <a:t>heuristics</a:t>
            </a:r>
            <a:r>
              <a:rPr lang="ru-RU" dirty="0"/>
              <a:t> </a:t>
            </a:r>
            <a:r>
              <a:rPr lang="en-US" dirty="0"/>
              <a:t>or a</a:t>
            </a:r>
            <a:r>
              <a:rPr lang="ru-RU" dirty="0"/>
              <a:t> </a:t>
            </a:r>
            <a:r>
              <a:rPr lang="en-US" dirty="0"/>
              <a:t>simple model)</a:t>
            </a:r>
          </a:p>
          <a:p>
            <a:pPr marL="457200" indent="-457200">
              <a:buSzPct val="99000"/>
              <a:buFont typeface="+mj-lt"/>
              <a:buAutoNum type="arabicPeriod"/>
            </a:pPr>
            <a:r>
              <a:rPr lang="en-US" dirty="0"/>
              <a:t>Defining the task</a:t>
            </a:r>
          </a:p>
          <a:p>
            <a:pPr marL="457200" indent="-457200">
              <a:buSzPct val="99000"/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457200" indent="-457200">
              <a:buSzPct val="99000"/>
              <a:buFont typeface="+mj-lt"/>
              <a:buAutoNum type="arabicPeriod"/>
            </a:pPr>
            <a:r>
              <a:rPr lang="en-US" dirty="0"/>
              <a:t>Modelling</a:t>
            </a:r>
          </a:p>
          <a:p>
            <a:pPr marL="457200" indent="-457200">
              <a:buSzPct val="99000"/>
              <a:buFont typeface="+mj-lt"/>
              <a:buAutoNum type="arabicPeriod"/>
            </a:pPr>
            <a:r>
              <a:rPr lang="en-US" dirty="0"/>
              <a:t>Metrics and validation</a:t>
            </a:r>
          </a:p>
          <a:p>
            <a:pPr marL="457200" indent="-457200">
              <a:buSzPct val="99000"/>
              <a:buFont typeface="+mj-lt"/>
              <a:buAutoNum type="arabicPeriod"/>
            </a:pPr>
            <a:r>
              <a:rPr lang="en-US" dirty="0"/>
              <a:t>Problems </a:t>
            </a:r>
          </a:p>
          <a:p>
            <a:pPr marL="457200" indent="-457200">
              <a:buSzPct val="99000"/>
              <a:buFont typeface="+mj-lt"/>
              <a:buAutoNum type="arabicPeriod"/>
            </a:pPr>
            <a:r>
              <a:rPr lang="en-US" dirty="0"/>
              <a:t>Deployment</a:t>
            </a:r>
          </a:p>
          <a:p>
            <a:pPr marL="457200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9219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17F909-7FD6-AE4B-B277-934732857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BCD810-05AD-984E-87C6-0009385A2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ru-RU" dirty="0"/>
              <a:t> </a:t>
            </a:r>
            <a:r>
              <a:rPr lang="en" dirty="0"/>
              <a:t>The client is a restaurant chain that wants to open a new spot</a:t>
            </a:r>
          </a:p>
          <a:p>
            <a:pPr>
              <a:buFont typeface="Wingdings" pitchFamily="2" charset="2"/>
              <a:buChar char="Ø"/>
            </a:pPr>
            <a:r>
              <a:rPr lang="en" dirty="0"/>
              <a:t>  Several accommodation options</a:t>
            </a:r>
          </a:p>
          <a:p>
            <a:pPr>
              <a:buFont typeface="Wingdings" pitchFamily="2" charset="2"/>
              <a:buChar char="Ø"/>
            </a:pPr>
            <a:r>
              <a:rPr lang="en" dirty="0"/>
              <a:t>  You need to choose the one that will bring the most profit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4056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cap">
            <a:extLst>
              <a:ext uri="{FF2B5EF4-FFF2-40B4-BE49-F238E27FC236}">
                <a16:creationId xmlns:a16="http://schemas.microsoft.com/office/drawing/2014/main" id="{9B373BA1-495B-658F-2457-6F32970C1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216" y="79435"/>
            <a:ext cx="8621568" cy="616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18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134EBA-6344-1D4F-B199-A6D3308C6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3D3EEC-98AC-0447-ADC4-864CC7634B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itchFamily="2" charset="2"/>
                  <a:buChar char="Ø"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– object, what we are making a prediction for (restaurant location)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𝕏</m:t>
                    </m:r>
                  </m:oMath>
                </a14:m>
                <a:r>
                  <a:rPr lang="ru-RU" dirty="0"/>
                  <a:t> – </a:t>
                </a:r>
                <a:r>
                  <a:rPr lang="en" dirty="0"/>
                  <a:t>object space (all possible restaurant locations)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– </a:t>
                </a:r>
                <a:r>
                  <a:rPr lang="en" dirty="0"/>
                  <a:t>target variable, what we predict (restaurant profit)</a:t>
                </a:r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</m:oMath>
                </a14:m>
                <a:r>
                  <a:rPr lang="ru-RU" dirty="0"/>
                  <a:t> – </a:t>
                </a:r>
                <a:r>
                  <a:rPr lang="en" dirty="0"/>
                  <a:t>decision space, all response values (all real numbers)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3D3EEC-98AC-0447-ADC4-864CC7634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031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84145F-1DF4-2F4E-87AA-92ABD4FD1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Training sample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C99BBF-3E1C-B148-B297-BA49A163E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" dirty="0"/>
              <a:t> We collect many objects with a known value of the target variable</a:t>
            </a:r>
          </a:p>
          <a:p>
            <a:pPr>
              <a:buFont typeface="Wingdings" pitchFamily="2" charset="2"/>
              <a:buChar char="Ø"/>
            </a:pPr>
            <a:r>
              <a:rPr lang="en" dirty="0"/>
              <a:t>  Existing restaurants, their indicative description and profit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2304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683D11-D073-034E-8086-44AC4B12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AA6A31-862D-2A47-BF96-622C39391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" dirty="0"/>
              <a:t> An object is an abstract entity, and computers work with numbers</a:t>
            </a:r>
          </a:p>
          <a:p>
            <a:pPr>
              <a:buFont typeface="Wingdings" pitchFamily="2" charset="2"/>
              <a:buChar char="Ø"/>
            </a:pPr>
            <a:r>
              <a:rPr lang="en" dirty="0"/>
              <a:t>  Feature - the numerical characteristic of the object</a:t>
            </a:r>
          </a:p>
          <a:p>
            <a:pPr marL="0" indent="0">
              <a:buNone/>
            </a:pPr>
            <a:r>
              <a:rPr lang="en-US" b="1" dirty="0"/>
              <a:t>Types of features:</a:t>
            </a:r>
            <a:endParaRPr lang="ru-RU" b="1" dirty="0"/>
          </a:p>
          <a:p>
            <a:pPr>
              <a:buFont typeface="Wingdings" pitchFamily="2" charset="2"/>
              <a:buChar char="Ø"/>
            </a:pPr>
            <a:r>
              <a:rPr lang="ru-RU" dirty="0"/>
              <a:t> </a:t>
            </a:r>
            <a:r>
              <a:rPr lang="en-US" dirty="0"/>
              <a:t>Numeric</a:t>
            </a:r>
            <a:endParaRPr lang="ru-RU" dirty="0"/>
          </a:p>
          <a:p>
            <a:pPr>
              <a:buFont typeface="Wingdings" pitchFamily="2" charset="2"/>
              <a:buChar char="Ø"/>
            </a:pPr>
            <a:r>
              <a:rPr lang="ru-RU" dirty="0"/>
              <a:t> </a:t>
            </a:r>
            <a:r>
              <a:rPr lang="en-US" dirty="0"/>
              <a:t>Binary</a:t>
            </a:r>
            <a:r>
              <a:rPr lang="ru-RU" dirty="0"/>
              <a:t> (0/1)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</a:t>
            </a:r>
            <a:r>
              <a:rPr lang="en-US" dirty="0"/>
              <a:t>Categorical</a:t>
            </a:r>
            <a:endParaRPr lang="ru-RU" dirty="0"/>
          </a:p>
          <a:p>
            <a:pPr>
              <a:buFont typeface="Wingdings" pitchFamily="2" charset="2"/>
              <a:buChar char="Ø"/>
            </a:pPr>
            <a:r>
              <a:rPr lang="en" dirty="0"/>
              <a:t>Features with a complex internal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075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683D11-D073-034E-8086-44AC4B12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AA6A31-862D-2A47-BF96-622C39391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" dirty="0"/>
              <a:t> An object is an abstract entity, and computers work with numbers.</a:t>
            </a:r>
          </a:p>
          <a:p>
            <a:pPr>
              <a:buFont typeface="Wingdings" pitchFamily="2" charset="2"/>
              <a:buChar char="Ø"/>
            </a:pPr>
            <a:r>
              <a:rPr lang="en" dirty="0"/>
              <a:t>  Features - the numerical characteristic of the object</a:t>
            </a:r>
          </a:p>
          <a:p>
            <a:pPr>
              <a:buFont typeface="Wingdings" pitchFamily="2" charset="2"/>
              <a:buChar char="Ø"/>
            </a:pPr>
            <a:endParaRPr lang="en" dirty="0"/>
          </a:p>
          <a:p>
            <a:pPr>
              <a:buFont typeface="Wingdings" pitchFamily="2" charset="2"/>
              <a:buChar char="Ø"/>
            </a:pPr>
            <a:r>
              <a:rPr lang="en" dirty="0"/>
              <a:t> What features should we collect for this task?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56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B88B62-819E-B948-9458-18263D43A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answers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EDAD53-41ED-0147-B4C7-05B9AD9A5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" dirty="0"/>
              <a:t> Location</a:t>
            </a:r>
          </a:p>
          <a:p>
            <a:pPr>
              <a:buFont typeface="Wingdings" pitchFamily="2" charset="2"/>
              <a:buChar char="Ø"/>
            </a:pPr>
            <a:r>
              <a:rPr lang="en" dirty="0"/>
              <a:t>  Number of cars passing by per day</a:t>
            </a:r>
          </a:p>
          <a:p>
            <a:pPr>
              <a:buFont typeface="Wingdings" pitchFamily="2" charset="2"/>
              <a:buChar char="Ø"/>
            </a:pPr>
            <a:r>
              <a:rPr lang="en" dirty="0"/>
              <a:t>  Distance to the nearest competitor</a:t>
            </a:r>
          </a:p>
          <a:p>
            <a:pPr>
              <a:buFont typeface="Wingdings" pitchFamily="2" charset="2"/>
              <a:buChar char="Ø"/>
            </a:pPr>
            <a:r>
              <a:rPr lang="en" dirty="0"/>
              <a:t>  Average cost per square meter of housing nearby</a:t>
            </a:r>
          </a:p>
          <a:p>
            <a:pPr>
              <a:buFont typeface="Wingdings" pitchFamily="2" charset="2"/>
              <a:buChar char="Ø"/>
            </a:pPr>
            <a:r>
              <a:rPr lang="en" dirty="0"/>
              <a:t>  The average age of residents of the nearest quarters</a:t>
            </a:r>
          </a:p>
          <a:p>
            <a:pPr>
              <a:buFont typeface="Wingdings" pitchFamily="2" charset="2"/>
              <a:buChar char="Ø"/>
            </a:pPr>
            <a:r>
              <a:rPr lang="en" dirty="0"/>
              <a:t>  and so 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9821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36057A-C087-DE40-9CA3-2D827814E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encode location data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2BA2CD-EF04-C246-B87F-F03943734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" dirty="0"/>
              <a:t>We have coordinates - longitude and latitude</a:t>
            </a:r>
          </a:p>
          <a:p>
            <a:pPr>
              <a:buFont typeface="Wingdings" pitchFamily="2" charset="2"/>
              <a:buChar char="Ø"/>
            </a:pPr>
            <a:r>
              <a:rPr lang="en" dirty="0"/>
              <a:t>  It is not very likely that there is a relationship between these two numbers and the target variable - profit</a:t>
            </a:r>
          </a:p>
          <a:p>
            <a:pPr>
              <a:buFont typeface="Wingdings" pitchFamily="2" charset="2"/>
              <a:buChar char="Ø"/>
            </a:pPr>
            <a:r>
              <a:rPr lang="en" dirty="0"/>
              <a:t>  What should we do?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6331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D18FA-FD53-A848-8936-7F6426801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about history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431B1E-EC34-B647-B60F-04DCBCD2F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8836" y="2108201"/>
            <a:ext cx="6066844" cy="3760891"/>
          </a:xfrm>
        </p:spPr>
        <p:txBody>
          <a:bodyPr/>
          <a:lstStyle/>
          <a:p>
            <a:r>
              <a:rPr lang="en" dirty="0"/>
              <a:t>In the 1960s and 1970s, the American mathematician John W. Turkey published a series of papers where he suggested making hypotheses based on data.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B4389D-C349-F242-BE46-FD120BEC7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63" y="2108201"/>
            <a:ext cx="2859818" cy="381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77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36057A-C087-DE40-9CA3-2D827814E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encode location data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2BA2CD-EF04-C246-B87F-F03943734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 We have coordinates - longitude and latitude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 We generate features based on this data (feature generation)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 What examples of features can you think of?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7212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36057A-C087-DE40-9CA3-2D827814E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encode location data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2BA2CD-EF04-C246-B87F-F03943734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 We have coordinates - longitude and latitude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 We generate features based on this data (feature generation)</a:t>
            </a:r>
          </a:p>
          <a:p>
            <a:pPr>
              <a:buFont typeface="Wingdings" pitchFamily="2" charset="2"/>
              <a:buChar char="Ø"/>
            </a:pPr>
            <a:endParaRPr lang="ru-RU" dirty="0"/>
          </a:p>
          <a:p>
            <a:pPr marL="0" indent="0">
              <a:buNone/>
            </a:pPr>
            <a:r>
              <a:rPr lang="en-US" dirty="0"/>
              <a:t>Some examples</a:t>
            </a:r>
            <a:r>
              <a:rPr lang="ru-RU" dirty="0"/>
              <a:t>:</a:t>
            </a: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" dirty="0"/>
              <a:t> distance from the city center, from the nearest metro station</a:t>
            </a:r>
          </a:p>
          <a:p>
            <a:pPr>
              <a:buFont typeface="Wingdings" pitchFamily="2" charset="2"/>
              <a:buChar char="Ø"/>
            </a:pPr>
            <a:r>
              <a:rPr lang="en" dirty="0"/>
              <a:t>  if restaurants in different countries - time zones</a:t>
            </a:r>
          </a:p>
          <a:p>
            <a:pPr>
              <a:buFont typeface="Wingdings" pitchFamily="2" charset="2"/>
              <a:buChar char="Ø"/>
            </a:pPr>
            <a:r>
              <a:rPr lang="en" dirty="0"/>
              <a:t>  and so 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1778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538A4C-F900-AA48-AF0E-1C115B6F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57ED76-5C7C-C04F-A6E5-4D826CCDE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" dirty="0"/>
              <a:t> 𝑎(𝑥) – algorithm, model (a function that predicts the answer for any object)</a:t>
            </a:r>
          </a:p>
          <a:p>
            <a:pPr>
              <a:buFont typeface="Wingdings" pitchFamily="2" charset="2"/>
              <a:buChar char="Ø"/>
            </a:pPr>
            <a:r>
              <a:rPr lang="en" dirty="0"/>
              <a:t> Maps 𝕏 to 𝕐 (object space to decision space)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6438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D21427-76CC-F641-96D1-440C24B54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032BD5-34F8-2E49-9C83-F14BB1596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ru-RU" dirty="0"/>
              <a:t> </a:t>
            </a:r>
            <a:r>
              <a:rPr lang="en" dirty="0"/>
              <a:t>After the previous steps, we have a model that produces profit predictions for restaurants.</a:t>
            </a:r>
          </a:p>
          <a:p>
            <a:pPr>
              <a:buFont typeface="Wingdings" pitchFamily="2" charset="2"/>
              <a:buChar char="Ø"/>
            </a:pPr>
            <a:r>
              <a:rPr lang="en" dirty="0"/>
              <a:t>  Now it is necessary to evaluate the quality of the obtained predictions</a:t>
            </a:r>
          </a:p>
          <a:p>
            <a:pPr>
              <a:buFont typeface="Wingdings" pitchFamily="2" charset="2"/>
              <a:buChar char="Ø"/>
            </a:pPr>
            <a:r>
              <a:rPr lang="en" dirty="0"/>
              <a:t>  For this, metrics are used - measures of the quality of the algorithm on the sample</a:t>
            </a:r>
          </a:p>
          <a:p>
            <a:pPr>
              <a:buFont typeface="Wingdings" pitchFamily="2" charset="2"/>
              <a:buChar char="Ø"/>
            </a:pPr>
            <a:r>
              <a:rPr lang="en" dirty="0"/>
              <a:t>  Selected based on business requirements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7863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F8CE20-CF09-4446-8A4B-DFAEDE5E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metric for regression</a:t>
            </a:r>
            <a:endParaRPr lang="ru-RU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F6A39009-E177-B94B-9900-D63CFA429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Squared Error</a:t>
            </a:r>
            <a:r>
              <a:rPr lang="ru-RU" dirty="0"/>
              <a:t>: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>
              <a:buFont typeface="Wingdings" pitchFamily="2" charset="2"/>
              <a:buChar char="Ø"/>
            </a:pPr>
            <a:r>
              <a:rPr lang="ru-RU" dirty="0"/>
              <a:t> </a:t>
            </a:r>
            <a:r>
              <a:rPr lang="en-US" dirty="0"/>
              <a:t>The less the better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71D69E3-D372-5844-B71D-5B3407F9B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2844800"/>
            <a:ext cx="38862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92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EC3383-394E-504C-A597-D5DBD640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ru-RU" dirty="0"/>
          </a:p>
        </p:txBody>
      </p:sp>
      <p:pic>
        <p:nvPicPr>
          <p:cNvPr id="1026" name="Picture 2" descr="Разделение поездов и тестов и перекрестная проверка в Python">
            <a:extLst>
              <a:ext uri="{FF2B5EF4-FFF2-40B4-BE49-F238E27FC236}">
                <a16:creationId xmlns:a16="http://schemas.microsoft.com/office/drawing/2014/main" id="{1835B794-737C-034B-932B-2B361F26F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36" y="2069098"/>
            <a:ext cx="7855527" cy="408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514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B0A33A-878E-A540-9415-B7BC2A965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model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AD5DC5-F4CB-274A-8C15-987D03611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" dirty="0"/>
              <a:t> Training is a search for the optimal algorithm in terms of quality</a:t>
            </a:r>
          </a:p>
          <a:p>
            <a:pPr>
              <a:buFont typeface="Wingdings" pitchFamily="2" charset="2"/>
              <a:buChar char="Ø"/>
            </a:pPr>
            <a:r>
              <a:rPr lang="en" dirty="0"/>
              <a:t>  Having a training sample and a quality functional (metric), we select an appropriate algorithm from a certain family of algorithms</a:t>
            </a:r>
          </a:p>
          <a:p>
            <a:pPr>
              <a:buFont typeface="Wingdings" pitchFamily="2" charset="2"/>
              <a:buChar char="Ø"/>
            </a:pPr>
            <a:r>
              <a:rPr lang="en" dirty="0"/>
              <a:t>  Important criteria: quality that meets business requirements, sustainability of results, in some cases - interpretability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4586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EB615-54D4-D345-8903-8A8770B24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underfitting</a:t>
            </a:r>
            <a:endParaRPr lang="ru-RU" dirty="0"/>
          </a:p>
        </p:txBody>
      </p:sp>
      <p:pic>
        <p:nvPicPr>
          <p:cNvPr id="2050" name="Picture 2" descr="Overfitting and underfitting">
            <a:extLst>
              <a:ext uri="{FF2B5EF4-FFF2-40B4-BE49-F238E27FC236}">
                <a16:creationId xmlns:a16="http://schemas.microsoft.com/office/drawing/2014/main" id="{D7362C28-D8C2-2A4E-B6E1-75C1F91E5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109823"/>
            <a:ext cx="952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81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64D8E2-98C1-D44C-9455-36C87F76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project lifecycle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18423E-6E66-7A4B-987C-DA45B7FB0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" dirty="0"/>
              <a:t>Definition of the task and target metric</a:t>
            </a:r>
          </a:p>
          <a:p>
            <a:pPr marL="457200" indent="-457200">
              <a:buFont typeface="+mj-lt"/>
              <a:buAutoNum type="arabicPeriod"/>
            </a:pPr>
            <a:r>
              <a:rPr lang="en" dirty="0"/>
              <a:t>Data collection</a:t>
            </a:r>
          </a:p>
          <a:p>
            <a:pPr marL="457200" indent="-457200">
              <a:buFont typeface="+mj-lt"/>
              <a:buAutoNum type="arabicPeriod"/>
            </a:pPr>
            <a:r>
              <a:rPr lang="en" dirty="0"/>
              <a:t>Data preprocessing and EDA (exploratory data analysis)</a:t>
            </a:r>
          </a:p>
          <a:p>
            <a:pPr marL="457200" indent="-457200">
              <a:buFont typeface="+mj-lt"/>
              <a:buAutoNum type="arabicPeriod"/>
            </a:pPr>
            <a:r>
              <a:rPr lang="en" dirty="0"/>
              <a:t>Generation of additional features</a:t>
            </a:r>
          </a:p>
          <a:p>
            <a:pPr marL="457200" indent="-457200">
              <a:buFont typeface="+mj-lt"/>
              <a:buAutoNum type="arabicPeriod"/>
            </a:pPr>
            <a:r>
              <a:rPr lang="en" dirty="0"/>
              <a:t>Selection and validation of models</a:t>
            </a:r>
          </a:p>
          <a:p>
            <a:pPr marL="457200" indent="-457200">
              <a:buFont typeface="+mj-lt"/>
              <a:buAutoNum type="arabicPeriod"/>
            </a:pPr>
            <a:r>
              <a:rPr lang="en" dirty="0"/>
              <a:t>As a rule, return to point 2 or 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4333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D0B977E-613B-6042-828D-F2F3DFA32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062" y="162616"/>
            <a:ext cx="8991876" cy="613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00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6ED0F-48A6-774C-8762-DD3B8F95C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Gartner Hype Cycle 2014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68BDF5-5835-BB47-9FD0-B0CC9E084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609" y="2119245"/>
            <a:ext cx="4397071" cy="3760891"/>
          </a:xfrm>
        </p:spPr>
        <p:txBody>
          <a:bodyPr/>
          <a:lstStyle/>
          <a:p>
            <a:pPr marL="0" indent="0">
              <a:buNone/>
            </a:pPr>
            <a:r>
              <a:rPr lang="en" dirty="0"/>
              <a:t>In 2015, Gartner excluded the Big Data area. Why?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E8EC55-3B81-0E49-8F07-AC99FEA52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08201"/>
            <a:ext cx="5469559" cy="405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54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EA2DD2-9E5F-CD4C-AA7E-9F055D070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7F1387-250E-EF4D-BDAF-E3CED600F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buFont typeface="Wingdings" pitchFamily="2" charset="2"/>
              <a:buChar char="Ø"/>
            </a:pPr>
            <a:r>
              <a:rPr lang="en-US" dirty="0"/>
              <a:t> Regression is a class of supervised learning problems, when it is necessary to predict the target variable for a certain set of object features.</a:t>
            </a:r>
          </a:p>
          <a:p>
            <a:pPr fontAlgn="base">
              <a:buFont typeface="Wingdings" pitchFamily="2" charset="2"/>
              <a:buChar char="Ø"/>
            </a:pPr>
            <a:r>
              <a:rPr lang="en-US" dirty="0"/>
              <a:t>  The task of regression is to find dependencies between defining variables and the defined variable if it is a continuous number. For example, to determine the cost of a house by its area.</a:t>
            </a:r>
          </a:p>
          <a:p>
            <a:pPr fontAlgn="base">
              <a:buFont typeface="Wingdings" pitchFamily="2" charset="2"/>
              <a:buChar char="Ø"/>
            </a:pPr>
            <a:r>
              <a:rPr lang="en-US" dirty="0"/>
              <a:t>  The target value is any real number.</a:t>
            </a:r>
          </a:p>
          <a:p>
            <a:pPr fontAlgn="base">
              <a:buFont typeface="Wingdings" pitchFamily="2" charset="2"/>
              <a:buChar char="Ø"/>
            </a:pPr>
            <a:r>
              <a:rPr lang="en-US" dirty="0"/>
              <a:t>  The task of linear regression is to find such a relationship if it is linear.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5095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BBF878-9251-2440-B1F6-51CD8D7B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74346B0B-E014-C94E-A007-B667527D3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/>
          <a:lstStyle/>
          <a:p>
            <a:pPr fontAlgn="base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" dirty="0"/>
              <a:t>Classification is a class of supervised learning tasks, when, according to a certain set of features of an object, it is necessary to predict its belonging to a certain class.</a:t>
            </a:r>
          </a:p>
          <a:p>
            <a:pPr fontAlgn="base">
              <a:buFont typeface="Wingdings" pitchFamily="2" charset="2"/>
              <a:buChar char="Ø"/>
            </a:pPr>
            <a:r>
              <a:rPr lang="en" dirty="0"/>
              <a:t> The task of </a:t>
            </a:r>
            <a:r>
              <a:rPr lang="en-US" dirty="0"/>
              <a:t>classification</a:t>
            </a:r>
            <a:r>
              <a:rPr lang="en" dirty="0"/>
              <a:t> is to find dependencies between defining variables and the defined variable, if it belongs to a fixed set of values. For example, to determine whether a person will return a loan or not (binary classification) or to determine the scientific field of an article (multi-class classification).</a:t>
            </a:r>
          </a:p>
          <a:p>
            <a:pPr fontAlgn="base">
              <a:buFont typeface="Wingdings" pitchFamily="2" charset="2"/>
              <a:buChar char="Ø"/>
            </a:pPr>
            <a:r>
              <a:rPr lang="en" dirty="0"/>
              <a:t> The target value is a class (one from a fixed set).</a:t>
            </a:r>
          </a:p>
          <a:p>
            <a:pPr fontAlgn="base">
              <a:buFont typeface="Wingdings" pitchFamily="2" charset="2"/>
              <a:buChar char="Ø"/>
            </a:pPr>
            <a:r>
              <a:rPr lang="en" dirty="0"/>
              <a:t> There is also a multiclass classification with overlapping classes.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6124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2F5E91-C03B-1748-8490-05C37F821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25E69CC9-7718-214C-AF29-D97695CDE3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3760891"/>
              </a:xfrm>
            </p:spPr>
            <p:txBody>
              <a:bodyPr>
                <a:normAutofit/>
              </a:bodyPr>
              <a:lstStyle/>
              <a:p>
                <a:pPr fontAlgn="base">
                  <a:buFont typeface="Wingdings" pitchFamily="2" charset="2"/>
                  <a:buChar char="Ø"/>
                </a:pPr>
                <a:r>
                  <a:rPr lang="en-US" b="1" dirty="0"/>
                  <a:t> </a:t>
                </a:r>
                <a:r>
                  <a:rPr lang="en" dirty="0"/>
                  <a:t>Clustering is a type of unsupervised learning tasks, objects are divided into groups that have certain properties. Within the same cluster, objects must be similar</a:t>
                </a:r>
              </a:p>
              <a:p>
                <a:pPr fontAlgn="base">
                  <a:buFont typeface="Wingdings" pitchFamily="2" charset="2"/>
                  <a:buChar char="Ø"/>
                </a:pPr>
                <a:r>
                  <a:rPr lang="en" dirty="0"/>
                  <a:t>  Similarity is determined by a measure of distance</a:t>
                </a:r>
              </a:p>
              <a:p>
                <a:pPr fontAlgn="base">
                  <a:buFont typeface="Wingdings" pitchFamily="2" charset="2"/>
                  <a:buChar char="Ø"/>
                </a:pPr>
                <a:r>
                  <a:rPr lang="en" dirty="0"/>
                  <a:t>  Example: Euclidean Distance - Geometric Distance in Multidimensional Space</a:t>
                </a:r>
                <a:endParaRPr lang="ru-RU" dirty="0"/>
              </a:p>
              <a:p>
                <a:pPr marL="0" indent="0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25E69CC9-7718-214C-AF29-D97695CDE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3760891"/>
              </a:xfrm>
              <a:blipFill>
                <a:blip r:embed="rId2"/>
                <a:stretch>
                  <a:fillRect l="-1387" b="-188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3314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11A68-821A-8448-9A6C-67924802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EB0651-827B-2243-AE7D-FC8F09BE1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179" y="2057400"/>
            <a:ext cx="4719821" cy="4127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6558DE-36D2-9D4A-8048-74B76781C6C3}"/>
              </a:ext>
            </a:extLst>
          </p:cNvPr>
          <p:cNvSpPr txBox="1"/>
          <p:nvPr/>
        </p:nvSpPr>
        <p:spPr>
          <a:xfrm>
            <a:off x="6567837" y="5685183"/>
            <a:ext cx="424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hlinkClick r:id="rId3"/>
              </a:rPr>
              <a:t>https://openai.com/blog/jukebox/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673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E3DB5FC-6DCC-D941-BDE3-ECAF191D8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779" y="1451113"/>
            <a:ext cx="9654326" cy="414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45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A3405-91EC-9544-B59B-BEFE9771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Specializations</a:t>
            </a:r>
            <a:endParaRPr lang="ru-RU" sz="6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D1B76E-0C19-F947-B85C-4BB46C68F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2846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FCC920-3548-6745-B816-E84AABC13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07646F-8754-7648-95DF-C65B7EFCD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ru-RU" dirty="0"/>
              <a:t> </a:t>
            </a:r>
            <a:r>
              <a:rPr lang="en" dirty="0"/>
              <a:t>We predict what will be interesting to the user based on information about his profile</a:t>
            </a:r>
          </a:p>
          <a:p>
            <a:pPr>
              <a:buFont typeface="Wingdings" pitchFamily="2" charset="2"/>
              <a:buChar char="Ø"/>
            </a:pPr>
            <a:r>
              <a:rPr lang="en" dirty="0"/>
              <a:t>  Examples: Netflix, Amazon, </a:t>
            </a:r>
            <a:r>
              <a:rPr lang="en" dirty="0" err="1"/>
              <a:t>Youtube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2139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6A22CC-1A94-954F-ADC3-CB1A2111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Natural Language Processing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C2925F-7148-604D-B423-F554490A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Working with natural language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3170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11A68-821A-8448-9A6C-67924802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  <a:r>
              <a:rPr lang="en-US" dirty="0"/>
              <a:t>NLP + ranking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5D1B43-BC90-5041-B4AC-5656A65D6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350" y="2047461"/>
            <a:ext cx="4443370" cy="41227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BF5E98-6603-1847-A2C3-B1DC9025F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010" y="2047461"/>
            <a:ext cx="4754670" cy="401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79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11A68-821A-8448-9A6C-67924802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1B5C9B-85FC-E542-8986-242E412C5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91" y="1997765"/>
            <a:ext cx="8974618" cy="424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13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A3405-91EC-9544-B59B-BEFE9771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Do data scientists really exist?</a:t>
            </a:r>
            <a:endParaRPr lang="ru-RU" sz="6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D1B76E-0C19-F947-B85C-4BB46C68F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8817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4597B3-0591-E641-BAB5-AC78B3680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retrieval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202559-665D-274B-9439-BDF91131A30B}"/>
              </a:ext>
            </a:extLst>
          </p:cNvPr>
          <p:cNvSpPr txBox="1"/>
          <p:nvPr/>
        </p:nvSpPr>
        <p:spPr>
          <a:xfrm>
            <a:off x="7190509" y="2126974"/>
            <a:ext cx="4070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In the request I wrote a name, in response I got a card with key information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89D532-1256-8224-7741-2A212B50E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66" y="2126974"/>
            <a:ext cx="5969653" cy="419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69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6A22CC-1A94-954F-ADC3-CB1A2111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Natural Language Processing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C2925F-7148-604D-B423-F554490A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" dirty="0"/>
              <a:t> Machine translation, chat bots, spam filter, search engine suggestions</a:t>
            </a:r>
          </a:p>
          <a:p>
            <a:pPr>
              <a:buFont typeface="Wingdings" pitchFamily="2" charset="2"/>
              <a:buChar char="Ø"/>
            </a:pPr>
            <a:r>
              <a:rPr lang="en" dirty="0"/>
              <a:t>  And in conjunction with speech recognition - Siri, Alexa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505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C358E-2A53-5446-9A4D-B9074326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– computer vision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925CBF-8133-7240-A22E-45D4271F1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" dirty="0"/>
              <a:t>We want to understand what is happening in the image</a:t>
            </a:r>
          </a:p>
          <a:p>
            <a:pPr>
              <a:buFont typeface="Wingdings" pitchFamily="2" charset="2"/>
              <a:buChar char="Ø"/>
            </a:pPr>
            <a:r>
              <a:rPr lang="en" dirty="0"/>
              <a:t> Turing test for computer vision problems: answer any question about an image that a person can answer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60344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pen CV, Computer Vision, AI, How does it work? | by Mohit Varikuti |  MLearning.ai | Medium">
            <a:extLst>
              <a:ext uri="{FF2B5EF4-FFF2-40B4-BE49-F238E27FC236}">
                <a16:creationId xmlns:a16="http://schemas.microsoft.com/office/drawing/2014/main" id="{864BB38A-39CF-5BFF-EDEB-1DA85471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685800"/>
            <a:ext cx="10160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050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CB5A3-F881-3E42-BFB7-FB6D6C9CD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applications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871B907-B319-D744-A8EB-EA03070D8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5572" y="2108200"/>
            <a:ext cx="5641182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59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CB5A3-F881-3E42-BFB7-FB6D6C9CD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applications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F10CA5-F260-1C40-B56E-E5794ECEA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39" y="3036166"/>
            <a:ext cx="4717947" cy="2649309"/>
          </a:xfrm>
          <a:prstGeom prst="rect">
            <a:avLst/>
          </a:prstGeom>
        </p:spPr>
      </p:pic>
      <p:pic>
        <p:nvPicPr>
          <p:cNvPr id="3074" name="Picture 2" descr="How Capable Is Tesla's Autopilot Driver-Assist System? We Test It">
            <a:extLst>
              <a:ext uri="{FF2B5EF4-FFF2-40B4-BE49-F238E27FC236}">
                <a16:creationId xmlns:a16="http://schemas.microsoft.com/office/drawing/2014/main" id="{9C8D3C53-BD9C-6EC3-8669-4887FC26F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492" y="2075935"/>
            <a:ext cx="8307860" cy="415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1369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CB5A3-F881-3E42-BFB7-FB6D6C9CD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applications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A709D2-C8CE-6F4C-B264-D5AF505D7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875" y="2331949"/>
            <a:ext cx="5184250" cy="31589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87C0BB-6449-9B4E-AF5B-E3EE45D1B491}"/>
              </a:ext>
            </a:extLst>
          </p:cNvPr>
          <p:cNvSpPr txBox="1"/>
          <p:nvPr/>
        </p:nvSpPr>
        <p:spPr>
          <a:xfrm>
            <a:off x="4194313" y="5490865"/>
            <a:ext cx="416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Detection of a brain tumor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9447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D1C8ED-D4E6-594D-A897-13B5D99B3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22" y="467591"/>
            <a:ext cx="10766960" cy="582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09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16441D-AB13-AE44-8190-B8D794CD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 tracks in DS</a:t>
            </a:r>
            <a:endParaRPr lang="ru-RU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85CE81AB-6DAF-DA46-82BF-24C69548A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506" y="2128417"/>
            <a:ext cx="6637948" cy="402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69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A5A7FB-8C43-2645-8857-FAE4AEFB3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 tracks in DS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8B2115-D014-FA45-ABAE-B57A47BE2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481" y="2089702"/>
            <a:ext cx="6549998" cy="398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11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F4684B-52F1-E24D-85B5-54532652C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skills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4D9FDC-9A1B-BE40-8F07-A2D772350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5507" y="2008809"/>
            <a:ext cx="5134555" cy="427272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US" dirty="0"/>
              <a:t>Deep learning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dirty="0"/>
              <a:t>SQL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dirty="0"/>
              <a:t>Docker and containerization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dirty="0"/>
              <a:t>Cloud services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dirty="0"/>
              <a:t>Databases</a:t>
            </a:r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140B6110-5287-0B47-9D94-7C0F11A83824}"/>
              </a:ext>
            </a:extLst>
          </p:cNvPr>
          <p:cNvSpPr txBox="1">
            <a:spLocks/>
          </p:cNvSpPr>
          <p:nvPr/>
        </p:nvSpPr>
        <p:spPr>
          <a:xfrm>
            <a:off x="1249680" y="2082802"/>
            <a:ext cx="4656815" cy="427272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Data mining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visualization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Python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Probability Theory and Statistics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Machine learning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1205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1325B70-B34E-5B42-B55B-34534D5D3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724" y="0"/>
            <a:ext cx="6018551" cy="635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8648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RegularSeed_2SEEDS">
      <a:dk1>
        <a:srgbClr val="000000"/>
      </a:dk1>
      <a:lt1>
        <a:srgbClr val="FFFFFF"/>
      </a:lt1>
      <a:dk2>
        <a:srgbClr val="244041"/>
      </a:dk2>
      <a:lt2>
        <a:srgbClr val="ECEDF0"/>
      </a:lt2>
      <a:accent1>
        <a:srgbClr val="B8A014"/>
      </a:accent1>
      <a:accent2>
        <a:srgbClr val="E77C29"/>
      </a:accent2>
      <a:accent3>
        <a:srgbClr val="87AE1F"/>
      </a:accent3>
      <a:accent4>
        <a:srgbClr val="176ED5"/>
      </a:accent4>
      <a:accent5>
        <a:srgbClr val="4E54EB"/>
      </a:accent5>
      <a:accent6>
        <a:srgbClr val="8047DE"/>
      </a:accent6>
      <a:hlink>
        <a:srgbClr val="7481D0"/>
      </a:hlink>
      <a:folHlink>
        <a:srgbClr val="878787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сф" id="{464B4455-B87A-3148-A49F-0AF0BA7D2098}" vid="{0EBDC45D-2038-3746-8CD7-1AAF421CA7E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RetrospectVTI</Template>
  <TotalTime>777</TotalTime>
  <Words>1121</Words>
  <Application>Microsoft Macintosh PowerPoint</Application>
  <PresentationFormat>Широкоэкранный</PresentationFormat>
  <Paragraphs>150</Paragraphs>
  <Slides>46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2" baseType="lpstr">
      <vt:lpstr>Calibri</vt:lpstr>
      <vt:lpstr>Cambria Math</vt:lpstr>
      <vt:lpstr>Sagona Book</vt:lpstr>
      <vt:lpstr>Sagona ExtraLight</vt:lpstr>
      <vt:lpstr>Wingdings</vt:lpstr>
      <vt:lpstr>RetrospectVTI</vt:lpstr>
      <vt:lpstr>Your options in Data Science</vt:lpstr>
      <vt:lpstr>A little about history</vt:lpstr>
      <vt:lpstr>Gartner Hype Cycle 2014</vt:lpstr>
      <vt:lpstr>Do data scientists really exist?</vt:lpstr>
      <vt:lpstr>Презентация PowerPoint</vt:lpstr>
      <vt:lpstr>Career tracks in DS</vt:lpstr>
      <vt:lpstr>Career tracks in DS</vt:lpstr>
      <vt:lpstr>Top skills</vt:lpstr>
      <vt:lpstr>Презентация PowerPoint</vt:lpstr>
      <vt:lpstr>Terminology and interviews</vt:lpstr>
      <vt:lpstr>ML system design intro</vt:lpstr>
      <vt:lpstr>Case study</vt:lpstr>
      <vt:lpstr>Презентация PowerPoint</vt:lpstr>
      <vt:lpstr>Case study</vt:lpstr>
      <vt:lpstr>Training sample</vt:lpstr>
      <vt:lpstr>Features</vt:lpstr>
      <vt:lpstr>Features</vt:lpstr>
      <vt:lpstr>Possible answers</vt:lpstr>
      <vt:lpstr>How to encode location data</vt:lpstr>
      <vt:lpstr>How to encode location data</vt:lpstr>
      <vt:lpstr>How to encode location data</vt:lpstr>
      <vt:lpstr>Modelling</vt:lpstr>
      <vt:lpstr>Metrics</vt:lpstr>
      <vt:lpstr>Example of a metric for regression</vt:lpstr>
      <vt:lpstr>Validation</vt:lpstr>
      <vt:lpstr>Training the model</vt:lpstr>
      <vt:lpstr>Overfitting and underfitting</vt:lpstr>
      <vt:lpstr>Data science project lifecycle</vt:lpstr>
      <vt:lpstr>Презентация PowerPoint</vt:lpstr>
      <vt:lpstr>Regression</vt:lpstr>
      <vt:lpstr>Classification</vt:lpstr>
      <vt:lpstr>Clustering</vt:lpstr>
      <vt:lpstr>Example</vt:lpstr>
      <vt:lpstr>Презентация PowerPoint</vt:lpstr>
      <vt:lpstr>Specializations</vt:lpstr>
      <vt:lpstr>Recommender systems</vt:lpstr>
      <vt:lpstr>NLP – Natural Language Processing</vt:lpstr>
      <vt:lpstr> NLP + ranking</vt:lpstr>
      <vt:lpstr>NLP</vt:lpstr>
      <vt:lpstr>Information retrieval</vt:lpstr>
      <vt:lpstr>NLP – Natural Language Processing</vt:lpstr>
      <vt:lpstr>CV – computer vision</vt:lpstr>
      <vt:lpstr>Презентация PowerPoint</vt:lpstr>
      <vt:lpstr>CV applications</vt:lpstr>
      <vt:lpstr>CV applications</vt:lpstr>
      <vt:lpstr>CV applications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Почему большие данные – нефть 21 века</dc:title>
  <dc:creator>Анастасия Максимовская</dc:creator>
  <cp:lastModifiedBy>Максимовская Анастасия Максимовна</cp:lastModifiedBy>
  <cp:revision>43</cp:revision>
  <dcterms:created xsi:type="dcterms:W3CDTF">2020-09-17T01:58:08Z</dcterms:created>
  <dcterms:modified xsi:type="dcterms:W3CDTF">2022-11-26T15:29:53Z</dcterms:modified>
</cp:coreProperties>
</file>